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Open Sans Italics" charset="0"/>
      <p:regular r:id="rId22"/>
    </p:embeddedFont>
    <p:embeddedFont>
      <p:font typeface="Kollektif Bold" charset="0"/>
      <p:regular r:id="rId23"/>
    </p:embeddedFont>
    <p:embeddedFont>
      <p:font typeface="Kollektif" charset="0"/>
      <p:regular r:id="rId24"/>
    </p:embeddedFont>
    <p:embeddedFont>
      <p:font typeface="League Spartan" charset="0"/>
      <p:regular r:id="rId25"/>
    </p:embeddedFont>
    <p:embeddedFont>
      <p:font typeface="Open Sans Bold Italics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image" Target="../media/image25.svg"/><Relationship Id="rId3" Type="http://schemas.openxmlformats.org/officeDocument/2006/relationships/image" Target="../media/image11.svg"/><Relationship Id="rId21" Type="http://schemas.openxmlformats.org/officeDocument/2006/relationships/image" Target="../media/image18.png"/><Relationship Id="rId7" Type="http://schemas.openxmlformats.org/officeDocument/2006/relationships/image" Target="../media/image15.svg"/><Relationship Id="rId12" Type="http://schemas.openxmlformats.org/officeDocument/2006/relationships/image" Target="../media/image19.svg"/><Relationship Id="rId17" Type="http://schemas.openxmlformats.org/officeDocument/2006/relationships/image" Target="../media/image16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3.svg"/><Relationship Id="rId15" Type="http://schemas.openxmlformats.org/officeDocument/2006/relationships/image" Target="../media/image15.png"/><Relationship Id="rId10" Type="http://schemas.openxmlformats.org/officeDocument/2006/relationships/image" Target="../media/image2.png"/><Relationship Id="rId19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jpeg"/><Relationship Id="rId7" Type="http://schemas.openxmlformats.org/officeDocument/2006/relationships/image" Target="../media/image5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25.jpeg"/><Relationship Id="rId5" Type="http://schemas.microsoft.com/office/2007/relationships/media" Target="../media/VAF4wt5A4io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9069" y="218433"/>
            <a:ext cx="17663808" cy="9728691"/>
            <a:chOff x="0" y="0"/>
            <a:chExt cx="23551744" cy="12971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8692" b="8692"/>
            <a:stretch>
              <a:fillRect/>
            </a:stretch>
          </p:blipFill>
          <p:spPr>
            <a:xfrm>
              <a:off x="0" y="0"/>
              <a:ext cx="23551744" cy="1297158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12091" y="6235579"/>
            <a:ext cx="13975909" cy="4051421"/>
            <a:chOff x="0" y="0"/>
            <a:chExt cx="3680898" cy="10670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0898" cy="1067041"/>
            </a:xfrm>
            <a:custGeom>
              <a:avLst/>
              <a:gdLst/>
              <a:ahLst/>
              <a:cxnLst/>
              <a:rect l="l" t="t" r="r" b="b"/>
              <a:pathLst>
                <a:path w="3680898" h="1067041">
                  <a:moveTo>
                    <a:pt x="0" y="0"/>
                  </a:moveTo>
                  <a:lnTo>
                    <a:pt x="3680898" y="0"/>
                  </a:lnTo>
                  <a:lnTo>
                    <a:pt x="3680898" y="1067041"/>
                  </a:lnTo>
                  <a:lnTo>
                    <a:pt x="0" y="10670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80898" cy="1105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2312" y="1499516"/>
            <a:ext cx="1182869" cy="1300090"/>
          </a:xfrm>
          <a:custGeom>
            <a:avLst/>
            <a:gdLst/>
            <a:ahLst/>
            <a:cxnLst/>
            <a:rect l="l" t="t" r="r" b="b"/>
            <a:pathLst>
              <a:path w="1182869" h="1300090">
                <a:moveTo>
                  <a:pt x="0" y="0"/>
                </a:moveTo>
                <a:lnTo>
                  <a:pt x="1182869" y="0"/>
                </a:lnTo>
                <a:lnTo>
                  <a:pt x="1182869" y="1300090"/>
                </a:lnTo>
                <a:lnTo>
                  <a:pt x="0" y="1300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2983" y="7381814"/>
            <a:ext cx="4675914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">
                <a:solidFill>
                  <a:srgbClr val="000000"/>
                </a:solidFill>
                <a:latin typeface="League Spartan Bold"/>
              </a:rPr>
              <a:t>Transforming crypto investing: Instant info, track the data, past trends, heightened security for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4966" y="2216236"/>
            <a:ext cx="13736281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FFFFFF"/>
                </a:solidFill>
                <a:latin typeface="League Spartan Bold"/>
              </a:rPr>
              <a:t>PRIOR CRYPTO TRACKER WEB-APPLICATION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4966" y="4933950"/>
            <a:ext cx="8141883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1899" spc="759">
                <a:solidFill>
                  <a:srgbClr val="FFFFFF"/>
                </a:solidFill>
                <a:latin typeface="Open Sans Italics"/>
              </a:rPr>
              <a:t>“NAVIGATING THE CRYPTOCURRENCY MARKET WITH CONFIDENCE”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87045" y="7739002"/>
            <a:ext cx="2675919" cy="1044575"/>
            <a:chOff x="0" y="0"/>
            <a:chExt cx="3567892" cy="13927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25662"/>
              <a:ext cx="3567892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545454"/>
                  </a:solidFill>
                  <a:latin typeface="Kollektif Bold"/>
                </a:rPr>
                <a:t>Riddhi Jain</a:t>
              </a:r>
            </a:p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spc="41">
                  <a:solidFill>
                    <a:srgbClr val="545454"/>
                  </a:solidFill>
                  <a:latin typeface="Kollektif Bold"/>
                </a:rPr>
                <a:t>Saloni Shrivastava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56789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Kollektif Bold"/>
                </a:rPr>
                <a:t>Presented by: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62963" y="7844094"/>
            <a:ext cx="2696337" cy="673100"/>
            <a:chOff x="0" y="0"/>
            <a:chExt cx="3595116" cy="89746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25662"/>
              <a:ext cx="3595116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spc="41">
                  <a:solidFill>
                    <a:srgbClr val="545454"/>
                  </a:solidFill>
                  <a:latin typeface="Kollektif Bold"/>
                </a:rPr>
                <a:t>January 3, 2024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56789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Kollektif Bold"/>
                </a:rPr>
                <a:t>Date: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444" y="1216743"/>
            <a:ext cx="4149284" cy="3605329"/>
            <a:chOff x="0" y="0"/>
            <a:chExt cx="1092816" cy="9495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815" cy="949552"/>
            </a:xfrm>
            <a:custGeom>
              <a:avLst/>
              <a:gdLst/>
              <a:ahLst/>
              <a:cxnLst/>
              <a:rect l="l" t="t" r="r" b="b"/>
              <a:pathLst>
                <a:path w="1092815" h="949552">
                  <a:moveTo>
                    <a:pt x="0" y="0"/>
                  </a:moveTo>
                  <a:lnTo>
                    <a:pt x="1092815" y="0"/>
                  </a:lnTo>
                  <a:lnTo>
                    <a:pt x="1092815" y="949552"/>
                  </a:lnTo>
                  <a:lnTo>
                    <a:pt x="0" y="9495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816" cy="997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2945" y="1028700"/>
            <a:ext cx="1058633" cy="1024149"/>
            <a:chOff x="0" y="0"/>
            <a:chExt cx="278817" cy="269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817" cy="269735"/>
            </a:xfrm>
            <a:custGeom>
              <a:avLst/>
              <a:gdLst/>
              <a:ahLst/>
              <a:cxnLst/>
              <a:rect l="l" t="t" r="r" b="b"/>
              <a:pathLst>
                <a:path w="278817" h="269735">
                  <a:moveTo>
                    <a:pt x="0" y="0"/>
                  </a:moveTo>
                  <a:lnTo>
                    <a:pt x="278817" y="0"/>
                  </a:lnTo>
                  <a:lnTo>
                    <a:pt x="278817" y="269735"/>
                  </a:lnTo>
                  <a:lnTo>
                    <a:pt x="0" y="269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8817" cy="31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55904" y="1765608"/>
            <a:ext cx="14730319" cy="6755785"/>
          </a:xfrm>
          <a:custGeom>
            <a:avLst/>
            <a:gdLst/>
            <a:ahLst/>
            <a:cxnLst/>
            <a:rect l="l" t="t" r="r" b="b"/>
            <a:pathLst>
              <a:path w="14730319" h="6755785">
                <a:moveTo>
                  <a:pt x="0" y="0"/>
                </a:moveTo>
                <a:lnTo>
                  <a:pt x="14730320" y="0"/>
                </a:lnTo>
                <a:lnTo>
                  <a:pt x="14730320" y="6755784"/>
                </a:lnTo>
                <a:lnTo>
                  <a:pt x="0" y="675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15693" y="9021890"/>
            <a:ext cx="13737047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Mitigating the risk of unauthorized access by implementing and enforcing stringent security rules within the Firebase database.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58466" y="1216743"/>
            <a:ext cx="667591" cy="683706"/>
            <a:chOff x="0" y="0"/>
            <a:chExt cx="175826" cy="1800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826" cy="180071"/>
            </a:xfrm>
            <a:custGeom>
              <a:avLst/>
              <a:gdLst/>
              <a:ahLst/>
              <a:cxnLst/>
              <a:rect l="l" t="t" r="r" b="b"/>
              <a:pathLst>
                <a:path w="175826" h="180071">
                  <a:moveTo>
                    <a:pt x="0" y="0"/>
                  </a:moveTo>
                  <a:lnTo>
                    <a:pt x="175826" y="0"/>
                  </a:lnTo>
                  <a:lnTo>
                    <a:pt x="175826" y="180071"/>
                  </a:lnTo>
                  <a:lnTo>
                    <a:pt x="0" y="1800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5826" cy="22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3392" y="203865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92" y="203865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18221" y="861459"/>
            <a:ext cx="3790759" cy="4114800"/>
          </a:xfrm>
          <a:custGeom>
            <a:avLst/>
            <a:gdLst/>
            <a:ahLst/>
            <a:cxnLst/>
            <a:rect l="l" t="t" r="r" b="b"/>
            <a:pathLst>
              <a:path w="3790759" h="4114800">
                <a:moveTo>
                  <a:pt x="0" y="0"/>
                </a:moveTo>
                <a:lnTo>
                  <a:pt x="3790760" y="0"/>
                </a:lnTo>
                <a:lnTo>
                  <a:pt x="3790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5693" y="796289"/>
            <a:ext cx="1205965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 spc="54">
                <a:solidFill>
                  <a:srgbClr val="000000"/>
                </a:solidFill>
                <a:latin typeface="League Spartan Bold"/>
              </a:rPr>
              <a:t> PROJECT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8717" y="2420511"/>
            <a:ext cx="6985391" cy="49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1"/>
              </a:lnSpc>
            </a:pPr>
            <a:r>
              <a:rPr lang="en-US" sz="2879" spc="57">
                <a:solidFill>
                  <a:srgbClr val="000000"/>
                </a:solidFill>
                <a:latin typeface="Kollektif Bold"/>
              </a:rPr>
              <a:t> Project Planning and scheduling: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9550" y="3179997"/>
            <a:ext cx="9950397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Adopting an incremental software development model, where the system is developed and tested incrementally until all requirements are met.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5693" y="4843642"/>
            <a:ext cx="6985391" cy="49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1"/>
              </a:lnSpc>
            </a:pPr>
            <a:r>
              <a:rPr lang="en-US" sz="2879" spc="57">
                <a:solidFill>
                  <a:srgbClr val="000000"/>
                </a:solidFill>
                <a:latin typeface="Kollektif Bold"/>
              </a:rPr>
              <a:t> Risk Planning: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0321" y="5599165"/>
            <a:ext cx="14516005" cy="312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Risk Identification: Unauthenticated users may gain access to the data and alter or misuse it, posing a significant risk to the project.</a:t>
            </a:r>
          </a:p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Risk Analysis: This is a serious risk because the data of the users is atrisk. </a:t>
            </a:r>
          </a:p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Risk Planning: The plan is to use the Firebase database's built-in securityrules. We can ensure that only registered and authenticated users can access (read, write, and update)the database by writing these security rules. Additionally,only logged-in users have access to their data.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4409" y="520258"/>
            <a:ext cx="9619241" cy="9190884"/>
            <a:chOff x="0" y="0"/>
            <a:chExt cx="12825655" cy="122545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552" b="14552"/>
            <a:stretch>
              <a:fillRect/>
            </a:stretch>
          </p:blipFill>
          <p:spPr>
            <a:xfrm>
              <a:off x="0" y="0"/>
              <a:ext cx="12825655" cy="606375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5085" r="15085"/>
            <a:stretch>
              <a:fillRect/>
            </a:stretch>
          </p:blipFill>
          <p:spPr>
            <a:xfrm>
              <a:off x="0" y="6190756"/>
              <a:ext cx="6349327" cy="606375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/>
            <a:srcRect l="15096" r="15096"/>
            <a:stretch>
              <a:fillRect/>
            </a:stretch>
          </p:blipFill>
          <p:spPr>
            <a:xfrm>
              <a:off x="6476327" y="6190756"/>
              <a:ext cx="6349327" cy="606375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847035" y="4211391"/>
            <a:ext cx="10724844" cy="5869478"/>
            <a:chOff x="0" y="0"/>
            <a:chExt cx="2824650" cy="1545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4650" cy="1545871"/>
            </a:xfrm>
            <a:custGeom>
              <a:avLst/>
              <a:gdLst/>
              <a:ahLst/>
              <a:cxnLst/>
              <a:rect l="l" t="t" r="r" b="b"/>
              <a:pathLst>
                <a:path w="2824650" h="1545871">
                  <a:moveTo>
                    <a:pt x="0" y="0"/>
                  </a:moveTo>
                  <a:lnTo>
                    <a:pt x="2824650" y="0"/>
                  </a:lnTo>
                  <a:lnTo>
                    <a:pt x="2824650" y="1545871"/>
                  </a:lnTo>
                  <a:lnTo>
                    <a:pt x="0" y="15458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24650" cy="158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5133" y="357497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201900" y="-137387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64356" y="520258"/>
            <a:ext cx="2107096" cy="1530278"/>
          </a:xfrm>
          <a:custGeom>
            <a:avLst/>
            <a:gdLst/>
            <a:ahLst/>
            <a:cxnLst/>
            <a:rect l="l" t="t" r="r" b="b"/>
            <a:pathLst>
              <a:path w="2107096" h="1530278">
                <a:moveTo>
                  <a:pt x="0" y="0"/>
                </a:moveTo>
                <a:lnTo>
                  <a:pt x="2107096" y="0"/>
                </a:lnTo>
                <a:lnTo>
                  <a:pt x="2107096" y="1530278"/>
                </a:lnTo>
                <a:lnTo>
                  <a:pt x="0" y="153027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31963" y="3345704"/>
            <a:ext cx="3183804" cy="4583012"/>
            <a:chOff x="0" y="0"/>
            <a:chExt cx="4245073" cy="611068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85878"/>
              <a:ext cx="4245073" cy="542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just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545454"/>
                  </a:solidFill>
                  <a:latin typeface="Kollektif"/>
                </a:rPr>
                <a:t>Description: Early-stage testing without running the product.</a:t>
              </a:r>
            </a:p>
            <a:p>
              <a:pPr marL="453390" lvl="1" indent="-226695" algn="just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545454"/>
                  </a:solidFill>
                  <a:latin typeface="Kollektif"/>
                </a:rPr>
                <a:t>Purpose: Detect bugs and issues in the code and software structure.</a:t>
              </a:r>
            </a:p>
            <a:p>
              <a:pPr marL="453390" lvl="1" indent="-226695" algn="just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545454"/>
                  </a:solidFill>
                  <a:latin typeface="Kollektif"/>
                </a:rPr>
                <a:t>Benefits: Avoid problems caused by code errors pre-deployment.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40082" cy="512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6"/>
                </a:lnSpc>
              </a:pPr>
              <a:r>
                <a:rPr lang="en-US" sz="2297">
                  <a:solidFill>
                    <a:srgbClr val="000000"/>
                  </a:solidFill>
                  <a:latin typeface="Kollektif Bold"/>
                </a:rPr>
                <a:t>Static Strategy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09897" y="4211391"/>
            <a:ext cx="3348562" cy="5331185"/>
            <a:chOff x="0" y="0"/>
            <a:chExt cx="4464749" cy="71082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188142"/>
              <a:ext cx="4464749" cy="5920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Description: Testing with full access to software structure and data flows.</a:t>
              </a:r>
            </a:p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Purpose: Detect and correct bugs during pre-production, utilize regression testing.</a:t>
              </a:r>
            </a:p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Benefits: Automated process within a test automation framework.</a:t>
              </a:r>
            </a:p>
            <a:p>
              <a:pPr algn="just">
                <a:lnSpc>
                  <a:spcPts val="2940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459501" cy="1013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Kollektif Bold"/>
                </a:rPr>
                <a:t>Structural Strategy (White-Box Testing)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00941" y="4560988"/>
            <a:ext cx="3447380" cy="5726012"/>
            <a:chOff x="0" y="0"/>
            <a:chExt cx="4596507" cy="763468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219278"/>
              <a:ext cx="4596507" cy="6415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Description: Testing the software's responses to various activities from a user's perspective.</a:t>
              </a:r>
            </a:p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Purpose: Evaluate product from the user's perspective, conduct usability tests.</a:t>
              </a:r>
            </a:p>
            <a:p>
              <a:pPr marL="453390" lvl="1" indent="-226695" algn="just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45454"/>
                  </a:solidFill>
                  <a:latin typeface="Kollektif"/>
                </a:rPr>
                <a:t>Benefits: Includes automation for repetitive activities, focuses on user experience.</a:t>
              </a:r>
            </a:p>
            <a:p>
              <a:pPr algn="just">
                <a:lnSpc>
                  <a:spcPts val="2940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591104" cy="104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6"/>
                </a:lnSpc>
              </a:pPr>
              <a:r>
                <a:rPr lang="en-US" sz="2297">
                  <a:solidFill>
                    <a:srgbClr val="000000"/>
                  </a:solidFill>
                  <a:latin typeface="Kollektif Bold"/>
                </a:rPr>
                <a:t>Behavioral Strategy (Black-Box Testing)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-547733" y="910155"/>
            <a:ext cx="8548674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 spc="60">
                <a:solidFill>
                  <a:srgbClr val="000000"/>
                </a:solidFill>
                <a:latin typeface="League Spartan Bold"/>
              </a:rPr>
              <a:t>TESTING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5719" y="2149491"/>
            <a:ext cx="6367609" cy="47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2"/>
              </a:lnSpc>
              <a:spcBef>
                <a:spcPct val="0"/>
              </a:spcBef>
            </a:pPr>
            <a:r>
              <a:rPr lang="en-US" sz="2780" spc="55">
                <a:solidFill>
                  <a:srgbClr val="000000"/>
                </a:solidFill>
                <a:latin typeface="Kollektif Bold"/>
              </a:rPr>
              <a:t>Testing Strategies: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133" y="357497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84896" y="0"/>
            <a:ext cx="4603104" cy="10287000"/>
            <a:chOff x="0" y="0"/>
            <a:chExt cx="121234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2340" cy="2709333"/>
            </a:xfrm>
            <a:custGeom>
              <a:avLst/>
              <a:gdLst/>
              <a:ahLst/>
              <a:cxnLst/>
              <a:rect l="l" t="t" r="r" b="b"/>
              <a:pathLst>
                <a:path w="1212340" h="2709333">
                  <a:moveTo>
                    <a:pt x="0" y="0"/>
                  </a:moveTo>
                  <a:lnTo>
                    <a:pt x="1212340" y="0"/>
                  </a:lnTo>
                  <a:lnTo>
                    <a:pt x="1212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1234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142927" y="6090693"/>
            <a:ext cx="4844194" cy="4844194"/>
          </a:xfrm>
          <a:custGeom>
            <a:avLst/>
            <a:gdLst/>
            <a:ahLst/>
            <a:cxnLst/>
            <a:rect l="l" t="t" r="r" b="b"/>
            <a:pathLst>
              <a:path w="4844194" h="4844194">
                <a:moveTo>
                  <a:pt x="0" y="0"/>
                </a:moveTo>
                <a:lnTo>
                  <a:pt x="4844193" y="0"/>
                </a:lnTo>
                <a:lnTo>
                  <a:pt x="4844193" y="4844193"/>
                </a:lnTo>
                <a:lnTo>
                  <a:pt x="0" y="484419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58808" y="1895861"/>
            <a:ext cx="3455281" cy="192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600" spc="69">
                <a:solidFill>
                  <a:srgbClr val="FFFFFF"/>
                </a:solidFill>
                <a:latin typeface="League Spartan Bold"/>
              </a:rPr>
              <a:t>TEST CASES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0373" y="661893"/>
            <a:ext cx="11992942" cy="935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Homepage: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After login, landing on the homepage with various features.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Successful navigation to the homepage.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Currency Button: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Change currency for updated coin or token prices.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Prices displayed in the selected currency.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Search Bar: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Search for a specific coin or token.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Successful retrieval of the searched asset.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Go to Next Page: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Navigate to another page for tracking other currencies.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Successful transition to the next page.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Watchlist: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Add or remove favorite coins or tokens from the watchlist.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Successful addition/removal, button color changes accordingly.</a:t>
            </a:r>
          </a:p>
          <a:p>
            <a:pPr algn="ctr">
              <a:lnSpc>
                <a:spcPts val="280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383" spc="47">
                <a:solidFill>
                  <a:srgbClr val="000000"/>
                </a:solidFill>
                <a:latin typeface="Kollektif Bold"/>
              </a:rPr>
              <a:t>Coin Details: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Purpose: View detailed information and track prices through the graph.</a:t>
            </a:r>
          </a:p>
          <a:p>
            <a:pPr algn="ctr">
              <a:lnSpc>
                <a:spcPts val="3100"/>
              </a:lnSpc>
              <a:spcBef>
                <a:spcPct val="0"/>
              </a:spcBef>
            </a:pPr>
            <a:r>
              <a:rPr lang="en-US" sz="2214" spc="44">
                <a:solidFill>
                  <a:srgbClr val="000000"/>
                </a:solidFill>
                <a:latin typeface="Kollektif Bold"/>
              </a:rPr>
              <a:t>Expected Result: Successful addition/removal to/from watchlist, accurate graph analysis.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20258"/>
            <a:ext cx="17259300" cy="4623242"/>
            <a:chOff x="0" y="0"/>
            <a:chExt cx="23012400" cy="61643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9783" b="29783"/>
            <a:stretch>
              <a:fillRect/>
            </a:stretch>
          </p:blipFill>
          <p:spPr>
            <a:xfrm>
              <a:off x="0" y="0"/>
              <a:ext cx="23012400" cy="616432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2267420"/>
            <a:ext cx="9063444" cy="2885605"/>
            <a:chOff x="0" y="0"/>
            <a:chExt cx="2387080" cy="7599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7080" cy="759995"/>
            </a:xfrm>
            <a:custGeom>
              <a:avLst/>
              <a:gdLst/>
              <a:ahLst/>
              <a:cxnLst/>
              <a:rect l="l" t="t" r="r" b="b"/>
              <a:pathLst>
                <a:path w="2387080" h="759995">
                  <a:moveTo>
                    <a:pt x="0" y="0"/>
                  </a:moveTo>
                  <a:lnTo>
                    <a:pt x="2387080" y="0"/>
                  </a:lnTo>
                  <a:lnTo>
                    <a:pt x="2387080" y="759995"/>
                  </a:lnTo>
                  <a:lnTo>
                    <a:pt x="0" y="7599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87080" cy="798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154171" y="6995051"/>
            <a:ext cx="18596342" cy="0"/>
          </a:xfrm>
          <a:prstGeom prst="line">
            <a:avLst/>
          </a:prstGeom>
          <a:ln w="19050" cap="flat">
            <a:solidFill>
              <a:srgbClr val="F1322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935682" y="6850586"/>
            <a:ext cx="307980" cy="3079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47625" cap="sq">
              <a:solidFill>
                <a:srgbClr val="F13223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7592" y="3187700"/>
            <a:ext cx="6968816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League Spartan Bold"/>
              </a:rPr>
              <a:t>FUTURE SCOPE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62846" y="6850586"/>
            <a:ext cx="307980" cy="3079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322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13015" y="6850586"/>
            <a:ext cx="307980" cy="30798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17174" y="6850586"/>
            <a:ext cx="307980" cy="3079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44339" y="6850586"/>
            <a:ext cx="307980" cy="3079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0354" y="0"/>
            <a:ext cx="1007238" cy="1048166"/>
          </a:xfrm>
          <a:custGeom>
            <a:avLst/>
            <a:gdLst/>
            <a:ahLst/>
            <a:cxnLst/>
            <a:rect l="l" t="t" r="r" b="b"/>
            <a:pathLst>
              <a:path w="1007238" h="1048166">
                <a:moveTo>
                  <a:pt x="0" y="0"/>
                </a:moveTo>
                <a:lnTo>
                  <a:pt x="1007238" y="0"/>
                </a:lnTo>
                <a:lnTo>
                  <a:pt x="1007238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09" b="-2809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462846" y="6850586"/>
            <a:ext cx="307980" cy="30798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47625" cap="sq">
              <a:solidFill>
                <a:srgbClr val="F13223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09454" y="6850586"/>
            <a:ext cx="307980" cy="30798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47625" cap="sq">
              <a:solidFill>
                <a:srgbClr val="F13223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517174" y="6850586"/>
            <a:ext cx="307980" cy="30798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47625" cap="sq">
              <a:solidFill>
                <a:srgbClr val="F13223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044339" y="6850586"/>
            <a:ext cx="307980" cy="30798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47625" cap="sq">
              <a:solidFill>
                <a:srgbClr val="F13223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4623007" y="8146096"/>
            <a:ext cx="3911046" cy="2224407"/>
          </a:xfrm>
          <a:custGeom>
            <a:avLst/>
            <a:gdLst/>
            <a:ahLst/>
            <a:cxnLst/>
            <a:rect l="l" t="t" r="r" b="b"/>
            <a:pathLst>
              <a:path w="3911046" h="2224407">
                <a:moveTo>
                  <a:pt x="0" y="0"/>
                </a:moveTo>
                <a:lnTo>
                  <a:pt x="3911046" y="0"/>
                </a:lnTo>
                <a:lnTo>
                  <a:pt x="3911046" y="2224408"/>
                </a:lnTo>
                <a:lnTo>
                  <a:pt x="0" y="222440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514350" y="7406216"/>
            <a:ext cx="3150643" cy="1102993"/>
            <a:chOff x="0" y="0"/>
            <a:chExt cx="4200857" cy="1470658"/>
          </a:xfrm>
        </p:grpSpPr>
        <p:sp>
          <p:nvSpPr>
            <p:cNvPr id="39" name="TextBox 39"/>
            <p:cNvSpPr txBox="1"/>
            <p:nvPr/>
          </p:nvSpPr>
          <p:spPr>
            <a:xfrm>
              <a:off x="0" y="503554"/>
              <a:ext cx="4200857" cy="96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"/>
                </a:rPr>
                <a:t>Two-factor (2FA) authentication.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4195919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2FA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041514" y="7406216"/>
            <a:ext cx="3150643" cy="1102993"/>
            <a:chOff x="0" y="0"/>
            <a:chExt cx="4200857" cy="1470658"/>
          </a:xfrm>
        </p:grpSpPr>
        <p:sp>
          <p:nvSpPr>
            <p:cNvPr id="42" name="TextBox 42"/>
            <p:cNvSpPr txBox="1"/>
            <p:nvPr/>
          </p:nvSpPr>
          <p:spPr>
            <a:xfrm>
              <a:off x="0" y="503554"/>
              <a:ext cx="4200857" cy="96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"/>
                </a:rPr>
                <a:t>More than 80 new payment methods.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4195919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New Payment Methods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5782409" y="6237177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Kollektif Bold"/>
              </a:rPr>
              <a:t>Q1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55245" y="6237177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Kollektif Bold"/>
              </a:rPr>
              <a:t>Q4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47524" y="6237177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Kollektif Bold"/>
              </a:rPr>
              <a:t>Q3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200916" y="6237177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Kollektif Bold"/>
              </a:rPr>
              <a:t>Q2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73752" y="6237177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Kollektif Bold"/>
              </a:rPr>
              <a:t>Q1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491684" y="7406216"/>
            <a:ext cx="3150643" cy="1102993"/>
            <a:chOff x="0" y="0"/>
            <a:chExt cx="4200857" cy="1470658"/>
          </a:xfrm>
        </p:grpSpPr>
        <p:sp>
          <p:nvSpPr>
            <p:cNvPr id="50" name="TextBox 50"/>
            <p:cNvSpPr txBox="1"/>
            <p:nvPr/>
          </p:nvSpPr>
          <p:spPr>
            <a:xfrm>
              <a:off x="0" y="503554"/>
              <a:ext cx="4200857" cy="96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"/>
                </a:rPr>
                <a:t>Greater profit potential for advanced users.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4195919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Leverages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095843" y="7406216"/>
            <a:ext cx="3150643" cy="1102993"/>
            <a:chOff x="0" y="0"/>
            <a:chExt cx="4200857" cy="1470658"/>
          </a:xfrm>
        </p:grpSpPr>
        <p:sp>
          <p:nvSpPr>
            <p:cNvPr id="53" name="TextBox 53"/>
            <p:cNvSpPr txBox="1"/>
            <p:nvPr/>
          </p:nvSpPr>
          <p:spPr>
            <a:xfrm>
              <a:off x="0" y="503554"/>
              <a:ext cx="4200857" cy="96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"/>
                </a:rPr>
                <a:t>For an additional 0.5% fee for traders in a hurry.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4195919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Instant transfers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4623007" y="7406216"/>
            <a:ext cx="3150643" cy="1102993"/>
            <a:chOff x="0" y="0"/>
            <a:chExt cx="4200857" cy="1470658"/>
          </a:xfrm>
        </p:grpSpPr>
        <p:sp>
          <p:nvSpPr>
            <p:cNvPr id="56" name="TextBox 56"/>
            <p:cNvSpPr txBox="1"/>
            <p:nvPr/>
          </p:nvSpPr>
          <p:spPr>
            <a:xfrm>
              <a:off x="0" y="503554"/>
              <a:ext cx="4200857" cy="96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"/>
                </a:rPr>
                <a:t>24-hour trading volume every day of the year.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4195919" cy="47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Kollektif Bold"/>
                </a:rPr>
                <a:t>99.999% Uptime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2240603" y="863504"/>
            <a:ext cx="3150643" cy="1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PITCH DECK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681521" y="862530"/>
            <a:ext cx="1577779" cy="1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FUTURE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133" y="357497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96644" y="5855323"/>
            <a:ext cx="3991356" cy="4114800"/>
          </a:xfrm>
          <a:custGeom>
            <a:avLst/>
            <a:gdLst/>
            <a:ahLst/>
            <a:cxnLst/>
            <a:rect l="l" t="t" r="r" b="b"/>
            <a:pathLst>
              <a:path w="3991356" h="4114800">
                <a:moveTo>
                  <a:pt x="0" y="0"/>
                </a:moveTo>
                <a:lnTo>
                  <a:pt x="3991356" y="0"/>
                </a:lnTo>
                <a:lnTo>
                  <a:pt x="3991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3553" y="2783117"/>
            <a:ext cx="13938769" cy="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 spc="60">
                <a:solidFill>
                  <a:srgbClr val="000000"/>
                </a:solidFill>
                <a:latin typeface="League Spartan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1409" y="3999547"/>
            <a:ext cx="13065773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The value of each cryptocurrency is constantly changing, just like flat currency. This is exacerbated by the fact that cryptocurrency markets are open 24/7/365. </a:t>
            </a:r>
          </a:p>
          <a:p>
            <a:pPr algn="ctr">
              <a:lnSpc>
                <a:spcPts val="3569"/>
              </a:lnSpc>
            </a:pPr>
            <a:endParaRPr/>
          </a:p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A “Prior” cryptocurrency portfolio is taht tool, allowing you to keep track of the performance of all of your cryptocurrencies and other assets in one place.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20258"/>
            <a:ext cx="17259300" cy="9246485"/>
            <a:chOff x="0" y="0"/>
            <a:chExt cx="23012400" cy="123286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832" b="9832"/>
            <a:stretch>
              <a:fillRect/>
            </a:stretch>
          </p:blipFill>
          <p:spPr>
            <a:xfrm>
              <a:off x="0" y="0"/>
              <a:ext cx="23012400" cy="1232864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40666" y="6235579"/>
            <a:ext cx="13947334" cy="4051421"/>
            <a:chOff x="0" y="0"/>
            <a:chExt cx="3673372" cy="10670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73372" cy="1067041"/>
            </a:xfrm>
            <a:custGeom>
              <a:avLst/>
              <a:gdLst/>
              <a:ahLst/>
              <a:cxnLst/>
              <a:rect l="l" t="t" r="r" b="b"/>
              <a:pathLst>
                <a:path w="3673372" h="1067041">
                  <a:moveTo>
                    <a:pt x="0" y="0"/>
                  </a:moveTo>
                  <a:lnTo>
                    <a:pt x="3673372" y="0"/>
                  </a:lnTo>
                  <a:lnTo>
                    <a:pt x="3673372" y="1067041"/>
                  </a:lnTo>
                  <a:lnTo>
                    <a:pt x="0" y="10670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73372" cy="1105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40603" y="863504"/>
            <a:ext cx="3150643" cy="1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PITCH DECK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81521" y="862530"/>
            <a:ext cx="1577779" cy="16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4"/>
              </a:lnSpc>
            </a:pPr>
            <a:r>
              <a:rPr lang="en-US" sz="996" spc="119">
                <a:solidFill>
                  <a:srgbClr val="FFFFFF"/>
                </a:solidFill>
                <a:latin typeface="League Spartan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1025" y="2502963"/>
            <a:ext cx="13200496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FFFFFF"/>
                </a:solidFill>
                <a:latin typeface="League Spartan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5133" y="357497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91340" y="7467539"/>
            <a:ext cx="8141883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1899" spc="759">
                <a:solidFill>
                  <a:srgbClr val="000000"/>
                </a:solidFill>
                <a:latin typeface="Open Sans Bold Italics"/>
              </a:rPr>
              <a:t>“NAVIGATING THE CRYPTOCURRENCY MARKET WITH CONFIDENCE”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32451" y="8722167"/>
            <a:ext cx="2675919" cy="1044575"/>
            <a:chOff x="0" y="0"/>
            <a:chExt cx="3567892" cy="13927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25662"/>
              <a:ext cx="3567892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545454"/>
                  </a:solidFill>
                  <a:latin typeface="Kollektif Bold"/>
                </a:rPr>
                <a:t>Riddhi Jain</a:t>
              </a:r>
            </a:p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spc="41">
                  <a:solidFill>
                    <a:srgbClr val="545454"/>
                  </a:solidFill>
                  <a:latin typeface="Kollektif Bold"/>
                </a:rPr>
                <a:t>Saloni Shrivastava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6789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Kollektif Bold"/>
                </a:rPr>
                <a:t>Presented by: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7965" y="795512"/>
            <a:ext cx="7442676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League Spartan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03065" y="524642"/>
            <a:ext cx="3086100" cy="4666483"/>
            <a:chOff x="0" y="0"/>
            <a:chExt cx="4114800" cy="622197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/>
            <a:srcRect l="27928" r="27928"/>
            <a:stretch>
              <a:fillRect/>
            </a:stretch>
          </p:blipFill>
          <p:spPr>
            <a:xfrm>
              <a:off x="0" y="0"/>
              <a:ext cx="4114800" cy="6221978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1503065" y="3450688"/>
            <a:ext cx="3086100" cy="1740437"/>
          </a:xfrm>
          <a:custGeom>
            <a:avLst/>
            <a:gdLst/>
            <a:ahLst/>
            <a:cxnLst/>
            <a:rect l="l" t="t" r="r" b="b"/>
            <a:pathLst>
              <a:path w="3086100" h="1740437">
                <a:moveTo>
                  <a:pt x="0" y="0"/>
                </a:moveTo>
                <a:lnTo>
                  <a:pt x="3086100" y="0"/>
                </a:lnTo>
                <a:lnTo>
                  <a:pt x="3086100" y="1740437"/>
                </a:lnTo>
                <a:lnTo>
                  <a:pt x="0" y="17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84455" y="524642"/>
            <a:ext cx="3086100" cy="4666483"/>
            <a:chOff x="0" y="0"/>
            <a:chExt cx="4114800" cy="622197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25200" r="25200"/>
            <a:stretch>
              <a:fillRect/>
            </a:stretch>
          </p:blipFill>
          <p:spPr>
            <a:xfrm>
              <a:off x="0" y="0"/>
              <a:ext cx="4114800" cy="6221978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4684455" y="3450688"/>
            <a:ext cx="3086100" cy="1740437"/>
          </a:xfrm>
          <a:custGeom>
            <a:avLst/>
            <a:gdLst/>
            <a:ahLst/>
            <a:cxnLst/>
            <a:rect l="l" t="t" r="r" b="b"/>
            <a:pathLst>
              <a:path w="3086100" h="1740437">
                <a:moveTo>
                  <a:pt x="0" y="0"/>
                </a:moveTo>
                <a:lnTo>
                  <a:pt x="3086100" y="0"/>
                </a:lnTo>
                <a:lnTo>
                  <a:pt x="3086100" y="1740437"/>
                </a:lnTo>
                <a:lnTo>
                  <a:pt x="0" y="17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503065" y="5286375"/>
            <a:ext cx="3086100" cy="4475567"/>
            <a:chOff x="0" y="0"/>
            <a:chExt cx="4114800" cy="596742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t="1658" b="1658"/>
            <a:stretch>
              <a:fillRect/>
            </a:stretch>
          </p:blipFill>
          <p:spPr>
            <a:xfrm>
              <a:off x="0" y="0"/>
              <a:ext cx="4114800" cy="5967422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1491991" y="8021505"/>
            <a:ext cx="3086100" cy="1740437"/>
          </a:xfrm>
          <a:custGeom>
            <a:avLst/>
            <a:gdLst/>
            <a:ahLst/>
            <a:cxnLst/>
            <a:rect l="l" t="t" r="r" b="b"/>
            <a:pathLst>
              <a:path w="3086100" h="1740437">
                <a:moveTo>
                  <a:pt x="0" y="0"/>
                </a:moveTo>
                <a:lnTo>
                  <a:pt x="3086100" y="0"/>
                </a:lnTo>
                <a:lnTo>
                  <a:pt x="3086100" y="1740437"/>
                </a:lnTo>
                <a:lnTo>
                  <a:pt x="0" y="17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684455" y="5286375"/>
            <a:ext cx="3086100" cy="4475567"/>
            <a:chOff x="0" y="0"/>
            <a:chExt cx="4114800" cy="596742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/>
            <a:srcRect l="27015" r="27015"/>
            <a:stretch>
              <a:fillRect/>
            </a:stretch>
          </p:blipFill>
          <p:spPr>
            <a:xfrm>
              <a:off x="0" y="0"/>
              <a:ext cx="4114800" cy="5967422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14673381" y="8021505"/>
            <a:ext cx="3086100" cy="1740437"/>
          </a:xfrm>
          <a:custGeom>
            <a:avLst/>
            <a:gdLst/>
            <a:ahLst/>
            <a:cxnLst/>
            <a:rect l="l" t="t" r="r" b="b"/>
            <a:pathLst>
              <a:path w="3086100" h="1740437">
                <a:moveTo>
                  <a:pt x="0" y="0"/>
                </a:moveTo>
                <a:lnTo>
                  <a:pt x="3086100" y="0"/>
                </a:lnTo>
                <a:lnTo>
                  <a:pt x="3086100" y="1740437"/>
                </a:lnTo>
                <a:lnTo>
                  <a:pt x="0" y="17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5041" y="204754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7"/>
                </a:lnTo>
                <a:lnTo>
                  <a:pt x="0" y="1048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354914" y="1789287"/>
            <a:ext cx="4531969" cy="4737653"/>
          </a:xfrm>
          <a:custGeom>
            <a:avLst/>
            <a:gdLst/>
            <a:ahLst/>
            <a:cxnLst/>
            <a:rect l="l" t="t" r="r" b="b"/>
            <a:pathLst>
              <a:path w="4531969" h="4737653">
                <a:moveTo>
                  <a:pt x="0" y="0"/>
                </a:moveTo>
                <a:lnTo>
                  <a:pt x="4531969" y="0"/>
                </a:lnTo>
                <a:lnTo>
                  <a:pt x="4531969" y="4737653"/>
                </a:lnTo>
                <a:lnTo>
                  <a:pt x="0" y="4737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9000"/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67965" y="2070883"/>
            <a:ext cx="9697542" cy="38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73" lvl="1" indent="-308737">
              <a:lnSpc>
                <a:spcPts val="4003"/>
              </a:lnSpc>
              <a:buFont typeface="Arial"/>
              <a:buChar char="•"/>
            </a:pPr>
            <a:r>
              <a:rPr lang="en-US" sz="2859" u="sng">
                <a:solidFill>
                  <a:srgbClr val="000000"/>
                </a:solidFill>
                <a:latin typeface="Kollektif Bold"/>
              </a:rPr>
              <a:t>Overview of Cryptocurrency Market:</a:t>
            </a:r>
          </a:p>
          <a:p>
            <a:pPr>
              <a:lnSpc>
                <a:spcPts val="3873"/>
              </a:lnSpc>
            </a:pPr>
            <a:endParaRPr/>
          </a:p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Kollektif"/>
              </a:rPr>
              <a:t>In recent years, cryptocurrency has become an attractive investment option, enticing investors with the potential for substantial returns.</a:t>
            </a:r>
          </a:p>
          <a:p>
            <a:pPr algn="just">
              <a:lnSpc>
                <a:spcPts val="3873"/>
              </a:lnSpc>
            </a:pPr>
            <a:endParaRPr/>
          </a:p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Kollektif"/>
              </a:rPr>
              <a:t>Cryptocurrency is a digital currency using cryptography to secure transactions.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104865"/>
            <a:ext cx="9697542" cy="376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272" lvl="1" indent="-308636">
              <a:lnSpc>
                <a:spcPts val="4002"/>
              </a:lnSpc>
              <a:buFont typeface="Arial"/>
              <a:buChar char="•"/>
            </a:pPr>
            <a:r>
              <a:rPr lang="en-US" sz="2859" u="sng">
                <a:solidFill>
                  <a:srgbClr val="000000"/>
                </a:solidFill>
                <a:latin typeface="Kollektif Bold"/>
              </a:rPr>
              <a:t>Introduction to Prior Crypto Tracker</a:t>
            </a:r>
          </a:p>
          <a:p>
            <a:pPr>
              <a:lnSpc>
                <a:spcPts val="3733"/>
              </a:lnSpc>
            </a:pPr>
            <a:endParaRPr/>
          </a:p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Kollektif"/>
              </a:rPr>
              <a:t>Prior Crypto Tracker web application is introduced as a solution to empower users in navigating the dynamic cryptocurrency market.</a:t>
            </a:r>
          </a:p>
          <a:p>
            <a:pPr algn="just">
              <a:lnSpc>
                <a:spcPts val="3733"/>
              </a:lnSpc>
            </a:pPr>
            <a:endParaRPr/>
          </a:p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Kollektif"/>
              </a:rPr>
              <a:t>It is a solution addressing these needs, provides a user-centric approach to cryptocurrency tracking.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2166418"/>
            <a:ext cx="2771646" cy="876533"/>
          </a:xfrm>
          <a:custGeom>
            <a:avLst/>
            <a:gdLst/>
            <a:ahLst/>
            <a:cxnLst/>
            <a:rect l="l" t="t" r="r" b="b"/>
            <a:pathLst>
              <a:path w="2771646" h="876533">
                <a:moveTo>
                  <a:pt x="0" y="0"/>
                </a:moveTo>
                <a:lnTo>
                  <a:pt x="2771646" y="0"/>
                </a:lnTo>
                <a:lnTo>
                  <a:pt x="2771646" y="876533"/>
                </a:lnTo>
                <a:lnTo>
                  <a:pt x="0" y="876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2002" y="403410"/>
            <a:ext cx="7487298" cy="8693524"/>
          </a:xfrm>
          <a:custGeom>
            <a:avLst/>
            <a:gdLst/>
            <a:ahLst/>
            <a:cxnLst/>
            <a:rect l="l" t="t" r="r" b="b"/>
            <a:pathLst>
              <a:path w="7487298" h="8693524">
                <a:moveTo>
                  <a:pt x="0" y="0"/>
                </a:moveTo>
                <a:lnTo>
                  <a:pt x="7487298" y="0"/>
                </a:lnTo>
                <a:lnTo>
                  <a:pt x="7487298" y="8693524"/>
                </a:lnTo>
                <a:lnTo>
                  <a:pt x="0" y="8693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18616" y="4750172"/>
            <a:ext cx="812800" cy="8128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50752" y="4778382"/>
            <a:ext cx="730236" cy="73023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344352" y="1142850"/>
            <a:ext cx="812800" cy="8128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12469" y="1210968"/>
            <a:ext cx="676565" cy="6765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0942997" y="4987854"/>
            <a:ext cx="412766" cy="337436"/>
          </a:xfrm>
          <a:custGeom>
            <a:avLst/>
            <a:gdLst/>
            <a:ahLst/>
            <a:cxnLst/>
            <a:rect l="l" t="t" r="r" b="b"/>
            <a:pathLst>
              <a:path w="412766" h="337436">
                <a:moveTo>
                  <a:pt x="0" y="0"/>
                </a:moveTo>
                <a:lnTo>
                  <a:pt x="412766" y="0"/>
                </a:lnTo>
                <a:lnTo>
                  <a:pt x="412766" y="337436"/>
                </a:lnTo>
                <a:lnTo>
                  <a:pt x="0" y="337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14369" y="1380532"/>
            <a:ext cx="472765" cy="337436"/>
          </a:xfrm>
          <a:custGeom>
            <a:avLst/>
            <a:gdLst/>
            <a:ahLst/>
            <a:cxnLst/>
            <a:rect l="l" t="t" r="r" b="b"/>
            <a:pathLst>
              <a:path w="472765" h="337436">
                <a:moveTo>
                  <a:pt x="0" y="0"/>
                </a:moveTo>
                <a:lnTo>
                  <a:pt x="472766" y="0"/>
                </a:lnTo>
                <a:lnTo>
                  <a:pt x="472766" y="337436"/>
                </a:lnTo>
                <a:lnTo>
                  <a:pt x="0" y="337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789371"/>
            <a:ext cx="7442676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League Spartan Bold"/>
              </a:rPr>
              <a:t>KEY FEATURES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75041" y="204754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7"/>
                </a:lnTo>
                <a:lnTo>
                  <a:pt x="0" y="1048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18625" y="-1276204"/>
            <a:ext cx="4218574" cy="4218574"/>
          </a:xfrm>
          <a:custGeom>
            <a:avLst/>
            <a:gdLst/>
            <a:ahLst/>
            <a:cxnLst/>
            <a:rect l="l" t="t" r="r" b="b"/>
            <a:pathLst>
              <a:path w="4218574" h="4218574">
                <a:moveTo>
                  <a:pt x="0" y="0"/>
                </a:moveTo>
                <a:lnTo>
                  <a:pt x="4218574" y="0"/>
                </a:lnTo>
                <a:lnTo>
                  <a:pt x="4218574" y="4218574"/>
                </a:lnTo>
                <a:lnTo>
                  <a:pt x="0" y="42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074368" y="270791"/>
            <a:ext cx="1744119" cy="1744119"/>
          </a:xfrm>
          <a:custGeom>
            <a:avLst/>
            <a:gdLst/>
            <a:ahLst/>
            <a:cxnLst/>
            <a:rect l="l" t="t" r="r" b="b"/>
            <a:pathLst>
              <a:path w="1744119" h="1744119">
                <a:moveTo>
                  <a:pt x="0" y="0"/>
                </a:moveTo>
                <a:lnTo>
                  <a:pt x="1744119" y="0"/>
                </a:lnTo>
                <a:lnTo>
                  <a:pt x="1744119" y="1744118"/>
                </a:lnTo>
                <a:lnTo>
                  <a:pt x="0" y="1744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401542" y="3384772"/>
            <a:ext cx="5069834" cy="5886600"/>
          </a:xfrm>
          <a:custGeom>
            <a:avLst/>
            <a:gdLst/>
            <a:ahLst/>
            <a:cxnLst/>
            <a:rect l="l" t="t" r="r" b="b"/>
            <a:pathLst>
              <a:path w="5069834" h="5886600">
                <a:moveTo>
                  <a:pt x="0" y="0"/>
                </a:moveTo>
                <a:lnTo>
                  <a:pt x="5069834" y="0"/>
                </a:lnTo>
                <a:lnTo>
                  <a:pt x="5069834" y="5886600"/>
                </a:lnTo>
                <a:lnTo>
                  <a:pt x="0" y="5886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296805" y="6220640"/>
            <a:ext cx="5523390" cy="5523390"/>
          </a:xfrm>
          <a:custGeom>
            <a:avLst/>
            <a:gdLst/>
            <a:ahLst/>
            <a:cxnLst/>
            <a:rect l="l" t="t" r="r" b="b"/>
            <a:pathLst>
              <a:path w="5523390" h="5523390">
                <a:moveTo>
                  <a:pt x="0" y="0"/>
                </a:moveTo>
                <a:lnTo>
                  <a:pt x="5523390" y="0"/>
                </a:lnTo>
                <a:lnTo>
                  <a:pt x="5523390" y="5523390"/>
                </a:lnTo>
                <a:lnTo>
                  <a:pt x="0" y="5523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50013" y="6706360"/>
            <a:ext cx="4218574" cy="4218574"/>
          </a:xfrm>
          <a:custGeom>
            <a:avLst/>
            <a:gdLst/>
            <a:ahLst/>
            <a:cxnLst/>
            <a:rect l="l" t="t" r="r" b="b"/>
            <a:pathLst>
              <a:path w="4218574" h="4218574">
                <a:moveTo>
                  <a:pt x="0" y="0"/>
                </a:moveTo>
                <a:lnTo>
                  <a:pt x="4218574" y="0"/>
                </a:lnTo>
                <a:lnTo>
                  <a:pt x="4218574" y="4218574"/>
                </a:lnTo>
                <a:lnTo>
                  <a:pt x="0" y="42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26671" y="6106120"/>
            <a:ext cx="2927935" cy="2957510"/>
          </a:xfrm>
          <a:custGeom>
            <a:avLst/>
            <a:gdLst/>
            <a:ahLst/>
            <a:cxnLst/>
            <a:rect l="l" t="t" r="r" b="b"/>
            <a:pathLst>
              <a:path w="2927935" h="2957510">
                <a:moveTo>
                  <a:pt x="0" y="0"/>
                </a:moveTo>
                <a:lnTo>
                  <a:pt x="2927935" y="0"/>
                </a:lnTo>
                <a:lnTo>
                  <a:pt x="2927935" y="2957509"/>
                </a:lnTo>
                <a:lnTo>
                  <a:pt x="0" y="2957509"/>
                </a:lnTo>
                <a:lnTo>
                  <a:pt x="0" y="0"/>
                </a:lnTo>
                <a:close/>
              </a:path>
            </a:pathLst>
          </a:custGeom>
          <a:blipFill>
            <a:blip r:embed="rId17" cstate="print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257235" y="2229001"/>
            <a:ext cx="5742764" cy="6667941"/>
          </a:xfrm>
          <a:custGeom>
            <a:avLst/>
            <a:gdLst/>
            <a:ahLst/>
            <a:cxnLst/>
            <a:rect l="l" t="t" r="r" b="b"/>
            <a:pathLst>
              <a:path w="5742764" h="6667941">
                <a:moveTo>
                  <a:pt x="0" y="0"/>
                </a:moveTo>
                <a:lnTo>
                  <a:pt x="5742764" y="0"/>
                </a:lnTo>
                <a:lnTo>
                  <a:pt x="5742764" y="6667941"/>
                </a:lnTo>
                <a:lnTo>
                  <a:pt x="0" y="6667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978055" y="5372915"/>
            <a:ext cx="5137815" cy="4001073"/>
          </a:xfrm>
          <a:custGeom>
            <a:avLst/>
            <a:gdLst/>
            <a:ahLst/>
            <a:cxnLst/>
            <a:rect l="l" t="t" r="r" b="b"/>
            <a:pathLst>
              <a:path w="5137815" h="4001073">
                <a:moveTo>
                  <a:pt x="0" y="0"/>
                </a:moveTo>
                <a:lnTo>
                  <a:pt x="5137815" y="0"/>
                </a:lnTo>
                <a:lnTo>
                  <a:pt x="5137815" y="4001073"/>
                </a:lnTo>
                <a:lnTo>
                  <a:pt x="0" y="40010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588742" y="2670059"/>
            <a:ext cx="812800" cy="81280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2656859" y="2738177"/>
            <a:ext cx="676565" cy="67656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2758759" y="2874233"/>
            <a:ext cx="472765" cy="337436"/>
          </a:xfrm>
          <a:custGeom>
            <a:avLst/>
            <a:gdLst/>
            <a:ahLst/>
            <a:cxnLst/>
            <a:rect l="l" t="t" r="r" b="b"/>
            <a:pathLst>
              <a:path w="472765" h="337436">
                <a:moveTo>
                  <a:pt x="0" y="0"/>
                </a:moveTo>
                <a:lnTo>
                  <a:pt x="472766" y="0"/>
                </a:lnTo>
                <a:lnTo>
                  <a:pt x="472766" y="337436"/>
                </a:lnTo>
                <a:lnTo>
                  <a:pt x="0" y="337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514369" y="2250471"/>
            <a:ext cx="5212302" cy="160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4"/>
              </a:lnSpc>
              <a:spcBef>
                <a:spcPct val="0"/>
              </a:spcBef>
            </a:pPr>
            <a:r>
              <a:rPr lang="en-US" sz="2282" spc="45">
                <a:solidFill>
                  <a:srgbClr val="FFFFFF"/>
                </a:solidFill>
                <a:latin typeface="Kollektif Bold"/>
              </a:rPr>
              <a:t>Immerse yourself in the pulse of the market with live cryptocurrency prices, providing up-to-the-minute insights.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00332" y="2786046"/>
            <a:ext cx="45387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56" dirty="0">
                <a:solidFill>
                  <a:srgbClr val="FFFFFF"/>
                </a:solidFill>
                <a:latin typeface="Kollektif Bold"/>
              </a:rPr>
              <a:t>Chart.js Integration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6635848" y="722696"/>
            <a:ext cx="4218574" cy="4218574"/>
          </a:xfrm>
          <a:custGeom>
            <a:avLst/>
            <a:gdLst/>
            <a:ahLst/>
            <a:cxnLst/>
            <a:rect l="l" t="t" r="r" b="b"/>
            <a:pathLst>
              <a:path w="4218574" h="4218574">
                <a:moveTo>
                  <a:pt x="0" y="0"/>
                </a:moveTo>
                <a:lnTo>
                  <a:pt x="4218575" y="0"/>
                </a:lnTo>
                <a:lnTo>
                  <a:pt x="4218575" y="4218574"/>
                </a:lnTo>
                <a:lnTo>
                  <a:pt x="0" y="42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261886" y="1457383"/>
            <a:ext cx="3044366" cy="2397438"/>
          </a:xfrm>
          <a:custGeom>
            <a:avLst/>
            <a:gdLst/>
            <a:ahLst/>
            <a:cxnLst/>
            <a:rect l="l" t="t" r="r" b="b"/>
            <a:pathLst>
              <a:path w="3044366" h="2397438">
                <a:moveTo>
                  <a:pt x="0" y="0"/>
                </a:moveTo>
                <a:lnTo>
                  <a:pt x="3044366" y="0"/>
                </a:lnTo>
                <a:lnTo>
                  <a:pt x="3044366" y="2397439"/>
                </a:lnTo>
                <a:lnTo>
                  <a:pt x="0" y="239743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2418724" y="5630090"/>
            <a:ext cx="812800" cy="812800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2486842" y="5706290"/>
            <a:ext cx="676565" cy="676565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Freeform 37"/>
          <p:cNvSpPr/>
          <p:nvPr/>
        </p:nvSpPr>
        <p:spPr>
          <a:xfrm>
            <a:off x="2588742" y="5867772"/>
            <a:ext cx="472765" cy="337436"/>
          </a:xfrm>
          <a:custGeom>
            <a:avLst/>
            <a:gdLst/>
            <a:ahLst/>
            <a:cxnLst/>
            <a:rect l="l" t="t" r="r" b="b"/>
            <a:pathLst>
              <a:path w="472765" h="337436">
                <a:moveTo>
                  <a:pt x="0" y="0"/>
                </a:moveTo>
                <a:lnTo>
                  <a:pt x="472765" y="0"/>
                </a:lnTo>
                <a:lnTo>
                  <a:pt x="472765" y="337436"/>
                </a:lnTo>
                <a:lnTo>
                  <a:pt x="0" y="337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1355763" y="1295250"/>
            <a:ext cx="309616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Kollektif Bold"/>
              </a:rPr>
              <a:t>Real-Time Data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56682" y="4882515"/>
            <a:ext cx="4409034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3">
                <a:solidFill>
                  <a:srgbClr val="FFFFFF"/>
                </a:solidFill>
                <a:latin typeface="Kollektif Bold"/>
              </a:rPr>
              <a:t>User-Friendly Interface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30831" y="5515347"/>
            <a:ext cx="4969641" cy="158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 spc="45">
                <a:solidFill>
                  <a:srgbClr val="FFFFFF"/>
                </a:solidFill>
                <a:latin typeface="Kollektif Bold"/>
              </a:rPr>
              <a:t>Designed for everyone – from seasoned professionals to crypto-curious beginners, our interface makes navigation a breeze.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88742" y="3735377"/>
            <a:ext cx="4798372" cy="158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 spc="45">
                <a:solidFill>
                  <a:srgbClr val="FFFFFF"/>
                </a:solidFill>
                <a:latin typeface="Kollektif Bold"/>
              </a:rPr>
              <a:t>Visualize trends like never before with Chart.js integration, bringing data to life for informed decision-making.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333424" y="5765807"/>
            <a:ext cx="306919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Kollektif Bold"/>
              </a:rPr>
              <a:t>Risk Management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18724" y="6639019"/>
            <a:ext cx="5027012" cy="118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 spc="45">
                <a:solidFill>
                  <a:srgbClr val="FFFFFF"/>
                </a:solidFill>
                <a:latin typeface="Kollektif Bold"/>
              </a:rPr>
              <a:t>Robust security measures, including Firebase authentication, to mitigate unauthorized access.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7037" y="525954"/>
            <a:ext cx="3355095" cy="6939181"/>
            <a:chOff x="0" y="0"/>
            <a:chExt cx="4473460" cy="92522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0578" r="40578"/>
            <a:stretch>
              <a:fillRect/>
            </a:stretch>
          </p:blipFill>
          <p:spPr>
            <a:xfrm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915007" y="525954"/>
            <a:ext cx="3355095" cy="6939181"/>
            <a:chOff x="0" y="0"/>
            <a:chExt cx="4473460" cy="925224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0578" r="40578"/>
            <a:stretch>
              <a:fillRect/>
            </a:stretch>
          </p:blipFill>
          <p:spPr>
            <a:xfrm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417595" y="525954"/>
            <a:ext cx="3355095" cy="6939181"/>
            <a:chOff x="0" y="0"/>
            <a:chExt cx="4473460" cy="925224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40578" r="40578"/>
            <a:stretch>
              <a:fillRect/>
            </a:stretch>
          </p:blipFill>
          <p:spPr>
            <a:xfrm>
              <a:off x="0" y="0"/>
              <a:ext cx="4473460" cy="925224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417037" y="525954"/>
            <a:ext cx="10355653" cy="6939181"/>
            <a:chOff x="0" y="0"/>
            <a:chExt cx="13807538" cy="925224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7446" r="17446"/>
            <a:stretch>
              <a:fillRect/>
            </a:stretch>
          </p:blipFill>
          <p:spPr>
            <a:xfrm>
              <a:off x="0" y="0"/>
              <a:ext cx="4517846" cy="925224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3723" r="33723"/>
            <a:stretch>
              <a:fillRect/>
            </a:stretch>
          </p:blipFill>
          <p:spPr>
            <a:xfrm>
              <a:off x="4644846" y="0"/>
              <a:ext cx="4517846" cy="925224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31688" r="31688"/>
            <a:stretch>
              <a:fillRect/>
            </a:stretch>
          </p:blipFill>
          <p:spPr>
            <a:xfrm>
              <a:off x="9289692" y="0"/>
              <a:ext cx="4517846" cy="9252241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0917316" y="5572996"/>
            <a:ext cx="3355095" cy="1892139"/>
          </a:xfrm>
          <a:custGeom>
            <a:avLst/>
            <a:gdLst/>
            <a:ahLst/>
            <a:cxnLst/>
            <a:rect l="l" t="t" r="r" b="b"/>
            <a:pathLst>
              <a:path w="3355095" h="1892139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887229" y="3788804"/>
            <a:ext cx="2513542" cy="36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6">
                <a:solidFill>
                  <a:srgbClr val="FFFFFF"/>
                </a:solidFill>
                <a:latin typeface="League Spartan Bold"/>
              </a:rPr>
              <a:t>Complexity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64657" y="3603066"/>
            <a:ext cx="2855795" cy="73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6">
                <a:solidFill>
                  <a:srgbClr val="FFFFFF"/>
                </a:solidFill>
                <a:latin typeface="League Spartan Bold"/>
              </a:rPr>
              <a:t>Inflexible Payment Options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14322" y="3788804"/>
            <a:ext cx="2361642" cy="36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6">
                <a:solidFill>
                  <a:srgbClr val="FFFFFF"/>
                </a:solidFill>
                <a:latin typeface="League Spartan Bold"/>
              </a:rPr>
              <a:t>High Fees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95512"/>
            <a:ext cx="6023770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League Spartan Bold"/>
              </a:rPr>
              <a:t>PROBLEMS WE SOLVE</a:t>
            </a:r>
          </a:p>
        </p:txBody>
      </p:sp>
      <p:sp>
        <p:nvSpPr>
          <p:cNvPr id="17" name="Freeform 17"/>
          <p:cNvSpPr/>
          <p:nvPr/>
        </p:nvSpPr>
        <p:spPr>
          <a:xfrm>
            <a:off x="7417037" y="5572996"/>
            <a:ext cx="3355095" cy="1892139"/>
          </a:xfrm>
          <a:custGeom>
            <a:avLst/>
            <a:gdLst/>
            <a:ahLst/>
            <a:cxnLst/>
            <a:rect l="l" t="t" r="r" b="b"/>
            <a:pathLst>
              <a:path w="3355095" h="1892139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5572996"/>
            <a:ext cx="10226283" cy="3685304"/>
            <a:chOff x="0" y="0"/>
            <a:chExt cx="2693342" cy="9706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93342" cy="970615"/>
            </a:xfrm>
            <a:custGeom>
              <a:avLst/>
              <a:gdLst/>
              <a:ahLst/>
              <a:cxnLst/>
              <a:rect l="l" t="t" r="r" b="b"/>
              <a:pathLst>
                <a:path w="2693342" h="970615">
                  <a:moveTo>
                    <a:pt x="0" y="0"/>
                  </a:moveTo>
                  <a:lnTo>
                    <a:pt x="2693342" y="0"/>
                  </a:lnTo>
                  <a:lnTo>
                    <a:pt x="2693342" y="970615"/>
                  </a:lnTo>
                  <a:lnTo>
                    <a:pt x="0" y="9706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693342" cy="1008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417595" y="5572996"/>
            <a:ext cx="3355095" cy="1892139"/>
          </a:xfrm>
          <a:custGeom>
            <a:avLst/>
            <a:gdLst/>
            <a:ahLst/>
            <a:cxnLst/>
            <a:rect l="l" t="t" r="r" b="b"/>
            <a:pathLst>
              <a:path w="3355095" h="1892139">
                <a:moveTo>
                  <a:pt x="0" y="0"/>
                </a:moveTo>
                <a:lnTo>
                  <a:pt x="3355095" y="0"/>
                </a:lnTo>
                <a:lnTo>
                  <a:pt x="3355095" y="1892139"/>
                </a:lnTo>
                <a:lnTo>
                  <a:pt x="0" y="189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87917" y="5600409"/>
            <a:ext cx="1047674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ctr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Kollektif Bold"/>
              </a:rPr>
              <a:t>Challenges in Cryptocurrency Tracking: Market complexities make decision-making challenging for investors.</a:t>
            </a:r>
          </a:p>
          <a:p>
            <a:pPr algn="ctr">
              <a:lnSpc>
                <a:spcPts val="3779"/>
              </a:lnSpc>
            </a:pPr>
            <a:endParaRPr/>
          </a:p>
        </p:txBody>
      </p:sp>
      <p:sp>
        <p:nvSpPr>
          <p:cNvPr id="23" name="Freeform 23"/>
          <p:cNvSpPr/>
          <p:nvPr/>
        </p:nvSpPr>
        <p:spPr>
          <a:xfrm>
            <a:off x="75041" y="204754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7"/>
                </a:lnTo>
                <a:lnTo>
                  <a:pt x="0" y="1048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6727900"/>
            <a:ext cx="999991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Kollektif Bold"/>
              </a:rPr>
              <a:t>Manual Processes and Inefficiencies: Market complexities make decision-making challenging for investors.</a:t>
            </a:r>
          </a:p>
          <a:p>
            <a:pPr algn="ctr">
              <a:lnSpc>
                <a:spcPts val="377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444909" y="7840980"/>
            <a:ext cx="9167492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ctr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Kollektif Bold"/>
              </a:rPr>
              <a:t>Security Concerns: Risk of unauthenticated access poses a threat to user data.</a:t>
            </a:r>
          </a:p>
          <a:p>
            <a:pPr algn="ctr">
              <a:lnSpc>
                <a:spcPts val="3779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4409" y="520258"/>
            <a:ext cx="9619241" cy="9246485"/>
            <a:chOff x="0" y="0"/>
            <a:chExt cx="12825655" cy="123286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312" r="15312"/>
            <a:stretch>
              <a:fillRect/>
            </a:stretch>
          </p:blipFill>
          <p:spPr>
            <a:xfrm>
              <a:off x="0" y="0"/>
              <a:ext cx="12825655" cy="1232864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25139" y="1206345"/>
            <a:ext cx="11547946" cy="7886652"/>
            <a:chOff x="0" y="0"/>
            <a:chExt cx="3041434" cy="20771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41434" cy="2077143"/>
            </a:xfrm>
            <a:custGeom>
              <a:avLst/>
              <a:gdLst/>
              <a:ahLst/>
              <a:cxnLst/>
              <a:rect l="l" t="t" r="r" b="b"/>
              <a:pathLst>
                <a:path w="3041434" h="2077143">
                  <a:moveTo>
                    <a:pt x="0" y="0"/>
                  </a:moveTo>
                  <a:lnTo>
                    <a:pt x="3041434" y="0"/>
                  </a:lnTo>
                  <a:lnTo>
                    <a:pt x="3041434" y="2077143"/>
                  </a:lnTo>
                  <a:lnTo>
                    <a:pt x="0" y="2077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41434" cy="211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89500" y="2559617"/>
            <a:ext cx="820252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spc="104">
                <a:solidFill>
                  <a:srgbClr val="000000"/>
                </a:solidFill>
                <a:latin typeface="League Spartan Bold"/>
              </a:rPr>
              <a:t>OUR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28859"/>
            <a:ext cx="10711884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Kollektif Bold"/>
              </a:rPr>
              <a:t>By using the application in this project, anyone can get the updates andrequired information on various cryptocurrencies. 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Kollektif Bold"/>
              </a:rPr>
              <a:t>The ultimate goal of this project is to provide time to time updates on cryptocurrencies price.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Kollektif Bold"/>
              </a:rPr>
              <a:t>Provide users with real-time insights and historical data for strategic decisions.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Kollektif Bold"/>
              </a:rPr>
              <a:t>Simplify cryptocurrency tracking with an intuitive and accessible interface.</a:t>
            </a:r>
          </a:p>
          <a:p>
            <a:pPr marL="561344" lvl="1" indent="-280672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Kollektif Bold"/>
              </a:rPr>
              <a:t>Implement Firebase authentication and stringent security rules for data integrity.</a:t>
            </a:r>
          </a:p>
        </p:txBody>
      </p:sp>
      <p:sp>
        <p:nvSpPr>
          <p:cNvPr id="9" name="Freeform 9"/>
          <p:cNvSpPr/>
          <p:nvPr/>
        </p:nvSpPr>
        <p:spPr>
          <a:xfrm>
            <a:off x="348309" y="158179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60" y="0"/>
                </a:lnTo>
                <a:lnTo>
                  <a:pt x="953660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0972" y="3537788"/>
            <a:ext cx="11490284" cy="8646438"/>
          </a:xfrm>
          <a:custGeom>
            <a:avLst/>
            <a:gdLst/>
            <a:ahLst/>
            <a:cxnLst/>
            <a:rect l="l" t="t" r="r" b="b"/>
            <a:pathLst>
              <a:path w="11490284" h="8646438">
                <a:moveTo>
                  <a:pt x="0" y="0"/>
                </a:moveTo>
                <a:lnTo>
                  <a:pt x="11490283" y="0"/>
                </a:lnTo>
                <a:lnTo>
                  <a:pt x="11490283" y="8646439"/>
                </a:lnTo>
                <a:lnTo>
                  <a:pt x="0" y="864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920" y="3772250"/>
            <a:ext cx="9432342" cy="5305854"/>
            <a:chOff x="0" y="0"/>
            <a:chExt cx="12576456" cy="7074472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xmlns="" r:embed="rId5"/>
                </p:ext>
              </p:extLst>
            </p:nvPr>
          </p:nvPicPr>
          <p:blipFill>
            <a:blip r:embed="rId6"/>
            <a:srcRect l="2779" r="2779"/>
            <a:stretch>
              <a:fillRect/>
            </a:stretch>
          </p:blipFill>
          <p:spPr>
            <a:xfrm>
              <a:off x="0" y="0"/>
              <a:ext cx="12576456" cy="707447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320945" y="1639138"/>
            <a:ext cx="13646110" cy="1289050"/>
            <a:chOff x="0" y="0"/>
            <a:chExt cx="18194814" cy="1718733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8194814" cy="1347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spc="104">
                  <a:solidFill>
                    <a:srgbClr val="000000"/>
                  </a:solidFill>
                  <a:latin typeface="League Spartan Bold"/>
                </a:rPr>
                <a:t>SYSTEM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6312" y="1432983"/>
              <a:ext cx="17042190" cy="28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"/>
                </a:lnSpc>
              </a:pPr>
              <a:r>
                <a:rPr lang="en-US" sz="1500" spc="600">
                  <a:solidFill>
                    <a:srgbClr val="CB6CE6"/>
                  </a:solidFill>
                  <a:latin typeface="League Spartan"/>
                </a:rPr>
                <a:t>DESKTOP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5041" y="175497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7"/>
                </a:lnTo>
                <a:lnTo>
                  <a:pt x="0" y="1048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92" y="203865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42088" y="203865"/>
            <a:ext cx="5157939" cy="5602555"/>
            <a:chOff x="0" y="0"/>
            <a:chExt cx="1358470" cy="1475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8470" cy="1475570"/>
            </a:xfrm>
            <a:custGeom>
              <a:avLst/>
              <a:gdLst/>
              <a:ahLst/>
              <a:cxnLst/>
              <a:rect l="l" t="t" r="r" b="b"/>
              <a:pathLst>
                <a:path w="1358470" h="1475570">
                  <a:moveTo>
                    <a:pt x="0" y="0"/>
                  </a:moveTo>
                  <a:lnTo>
                    <a:pt x="1358470" y="0"/>
                  </a:lnTo>
                  <a:lnTo>
                    <a:pt x="1358470" y="1475570"/>
                  </a:lnTo>
                  <a:lnTo>
                    <a:pt x="0" y="14755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58470" cy="1523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42088" y="5633104"/>
            <a:ext cx="5157939" cy="5602555"/>
            <a:chOff x="0" y="0"/>
            <a:chExt cx="1358470" cy="1475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8470" cy="1475570"/>
            </a:xfrm>
            <a:custGeom>
              <a:avLst/>
              <a:gdLst/>
              <a:ahLst/>
              <a:cxnLst/>
              <a:rect l="l" t="t" r="r" b="b"/>
              <a:pathLst>
                <a:path w="1358470" h="1475570">
                  <a:moveTo>
                    <a:pt x="0" y="0"/>
                  </a:moveTo>
                  <a:lnTo>
                    <a:pt x="1358470" y="0"/>
                  </a:lnTo>
                  <a:lnTo>
                    <a:pt x="1358470" y="1475570"/>
                  </a:lnTo>
                  <a:lnTo>
                    <a:pt x="0" y="14755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58470" cy="1523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42088" y="-1022025"/>
            <a:ext cx="5157939" cy="5602555"/>
            <a:chOff x="0" y="0"/>
            <a:chExt cx="1358470" cy="1475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8470" cy="1475570"/>
            </a:xfrm>
            <a:custGeom>
              <a:avLst/>
              <a:gdLst/>
              <a:ahLst/>
              <a:cxnLst/>
              <a:rect l="l" t="t" r="r" b="b"/>
              <a:pathLst>
                <a:path w="1358470" h="1475570">
                  <a:moveTo>
                    <a:pt x="0" y="0"/>
                  </a:moveTo>
                  <a:lnTo>
                    <a:pt x="1358470" y="0"/>
                  </a:lnTo>
                  <a:lnTo>
                    <a:pt x="1358470" y="1475570"/>
                  </a:lnTo>
                  <a:lnTo>
                    <a:pt x="0" y="14755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58470" cy="1523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57778" y="5143500"/>
            <a:ext cx="4770427" cy="3079443"/>
            <a:chOff x="0" y="0"/>
            <a:chExt cx="1256409" cy="8110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6409" cy="811047"/>
            </a:xfrm>
            <a:custGeom>
              <a:avLst/>
              <a:gdLst/>
              <a:ahLst/>
              <a:cxnLst/>
              <a:rect l="l" t="t" r="r" b="b"/>
              <a:pathLst>
                <a:path w="1256409" h="811047">
                  <a:moveTo>
                    <a:pt x="0" y="0"/>
                  </a:moveTo>
                  <a:lnTo>
                    <a:pt x="1256409" y="0"/>
                  </a:lnTo>
                  <a:lnTo>
                    <a:pt x="1256409" y="811047"/>
                  </a:lnTo>
                  <a:lnTo>
                    <a:pt x="0" y="811047"/>
                  </a:lnTo>
                  <a:close/>
                </a:path>
              </a:pathLst>
            </a:custGeom>
            <a:solidFill>
              <a:srgbClr val="B225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56409" cy="858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7051" y="5143500"/>
            <a:ext cx="4089269" cy="3079443"/>
            <a:chOff x="0" y="0"/>
            <a:chExt cx="1077009" cy="811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7009" cy="811047"/>
            </a:xfrm>
            <a:custGeom>
              <a:avLst/>
              <a:gdLst/>
              <a:ahLst/>
              <a:cxnLst/>
              <a:rect l="l" t="t" r="r" b="b"/>
              <a:pathLst>
                <a:path w="1077009" h="811047">
                  <a:moveTo>
                    <a:pt x="0" y="0"/>
                  </a:moveTo>
                  <a:lnTo>
                    <a:pt x="1077009" y="0"/>
                  </a:lnTo>
                  <a:lnTo>
                    <a:pt x="1077009" y="811047"/>
                  </a:lnTo>
                  <a:lnTo>
                    <a:pt x="0" y="811047"/>
                  </a:lnTo>
                  <a:close/>
                </a:path>
              </a:pathLst>
            </a:custGeom>
            <a:solidFill>
              <a:srgbClr val="B225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77009" cy="858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811342" y="2834716"/>
            <a:ext cx="4668657" cy="4814646"/>
          </a:xfrm>
          <a:custGeom>
            <a:avLst/>
            <a:gdLst/>
            <a:ahLst/>
            <a:cxnLst/>
            <a:rect l="l" t="t" r="r" b="b"/>
            <a:pathLst>
              <a:path w="4668657" h="4814646">
                <a:moveTo>
                  <a:pt x="0" y="0"/>
                </a:moveTo>
                <a:lnTo>
                  <a:pt x="4668657" y="0"/>
                </a:lnTo>
                <a:lnTo>
                  <a:pt x="4668657" y="4814647"/>
                </a:lnTo>
                <a:lnTo>
                  <a:pt x="0" y="4814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12" r="-391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04691" y="2834716"/>
            <a:ext cx="4368505" cy="4691743"/>
          </a:xfrm>
          <a:custGeom>
            <a:avLst/>
            <a:gdLst/>
            <a:ahLst/>
            <a:cxnLst/>
            <a:rect l="l" t="t" r="r" b="b"/>
            <a:pathLst>
              <a:path w="4368505" h="4691743">
                <a:moveTo>
                  <a:pt x="0" y="0"/>
                </a:moveTo>
                <a:lnTo>
                  <a:pt x="4368505" y="0"/>
                </a:lnTo>
                <a:lnTo>
                  <a:pt x="4368505" y="4691743"/>
                </a:lnTo>
                <a:lnTo>
                  <a:pt x="0" y="4691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0" r="-536"/>
            </a:stretch>
          </a:blipFill>
        </p:spPr>
      </p:sp>
      <p:sp>
        <p:nvSpPr>
          <p:cNvPr id="20" name="Freeform 20"/>
          <p:cNvSpPr/>
          <p:nvPr/>
        </p:nvSpPr>
        <p:spPr>
          <a:xfrm rot="5498672">
            <a:off x="14385308" y="2712676"/>
            <a:ext cx="3739920" cy="938380"/>
          </a:xfrm>
          <a:custGeom>
            <a:avLst/>
            <a:gdLst/>
            <a:ahLst/>
            <a:cxnLst/>
            <a:rect l="l" t="t" r="r" b="b"/>
            <a:pathLst>
              <a:path w="3739920" h="938380">
                <a:moveTo>
                  <a:pt x="0" y="0"/>
                </a:moveTo>
                <a:lnTo>
                  <a:pt x="3739921" y="0"/>
                </a:lnTo>
                <a:lnTo>
                  <a:pt x="3739921" y="938379"/>
                </a:lnTo>
                <a:lnTo>
                  <a:pt x="0" y="938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15693" y="796289"/>
            <a:ext cx="1205965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54">
                <a:solidFill>
                  <a:srgbClr val="000000"/>
                </a:solidFill>
                <a:latin typeface="League Spartan Bold"/>
              </a:rPr>
              <a:t>USER - AUTHENTICATION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86846" y="662939"/>
            <a:ext cx="1668423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91">
                <a:solidFill>
                  <a:srgbClr val="FFFFFF"/>
                </a:solidFill>
                <a:latin typeface="Kollektif Bold"/>
              </a:rPr>
              <a:t>Login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14541" y="5415988"/>
            <a:ext cx="4613031" cy="386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2271" spc="45">
                <a:solidFill>
                  <a:srgbClr val="FFFFFF"/>
                </a:solidFill>
                <a:latin typeface="Kollektif Bold"/>
                <a:sym typeface="Kollektif Bold"/>
              </a:rPr>
              <a:t> Input: User name and password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06753" y="5925816"/>
            <a:ext cx="2848094" cy="39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 spc="45">
                <a:solidFill>
                  <a:srgbClr val="FFFFFF"/>
                </a:solidFill>
                <a:latin typeface="Kollektif Bold"/>
                <a:sym typeface="Kollektif Bold"/>
              </a:rPr>
              <a:t> Output: Homepage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92" y="203865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25131" y="5749560"/>
            <a:ext cx="3817907" cy="3261488"/>
            <a:chOff x="0" y="0"/>
            <a:chExt cx="1027696" cy="877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696" cy="877920"/>
            </a:xfrm>
            <a:custGeom>
              <a:avLst/>
              <a:gdLst/>
              <a:ahLst/>
              <a:cxnLst/>
              <a:rect l="l" t="t" r="r" b="b"/>
              <a:pathLst>
                <a:path w="1027696" h="877920">
                  <a:moveTo>
                    <a:pt x="0" y="0"/>
                  </a:moveTo>
                  <a:lnTo>
                    <a:pt x="1027696" y="0"/>
                  </a:lnTo>
                  <a:lnTo>
                    <a:pt x="1027696" y="877920"/>
                  </a:lnTo>
                  <a:lnTo>
                    <a:pt x="0" y="8779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27696" cy="92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0222" y="2861667"/>
            <a:ext cx="3817907" cy="3261488"/>
            <a:chOff x="0" y="0"/>
            <a:chExt cx="1027696" cy="877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7696" cy="877920"/>
            </a:xfrm>
            <a:custGeom>
              <a:avLst/>
              <a:gdLst/>
              <a:ahLst/>
              <a:cxnLst/>
              <a:rect l="l" t="t" r="r" b="b"/>
              <a:pathLst>
                <a:path w="1027696" h="877920">
                  <a:moveTo>
                    <a:pt x="0" y="0"/>
                  </a:moveTo>
                  <a:lnTo>
                    <a:pt x="1027696" y="0"/>
                  </a:lnTo>
                  <a:lnTo>
                    <a:pt x="1027696" y="877920"/>
                  </a:lnTo>
                  <a:lnTo>
                    <a:pt x="0" y="8779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27696" cy="92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15693" y="796289"/>
            <a:ext cx="1205965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 spc="54">
                <a:solidFill>
                  <a:srgbClr val="000000"/>
                </a:solidFill>
                <a:latin typeface="League Spartan Bold"/>
              </a:rPr>
              <a:t>CRYPTOCURRENCY TRENDS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05805" y="3420725"/>
            <a:ext cx="10049936" cy="4947977"/>
          </a:xfrm>
          <a:custGeom>
            <a:avLst/>
            <a:gdLst/>
            <a:ahLst/>
            <a:cxnLst/>
            <a:rect l="l" t="t" r="r" b="b"/>
            <a:pathLst>
              <a:path w="10049936" h="4947977">
                <a:moveTo>
                  <a:pt x="0" y="0"/>
                </a:moveTo>
                <a:lnTo>
                  <a:pt x="10049936" y="0"/>
                </a:lnTo>
                <a:lnTo>
                  <a:pt x="10049936" y="4947976"/>
                </a:lnTo>
                <a:lnTo>
                  <a:pt x="0" y="4947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101597" y="2023829"/>
            <a:ext cx="5990053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Utilizing the power of Chart.js for dynamic and interactive visualization of cryptocurrency trends over time ( 24 hrs, 30 days, 3 months &amp; 1 year).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1597" y="4979203"/>
            <a:ext cx="5672937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Equip users with the ability to analyze historical data, identify patterns, and make strategic investment decisions with confidence.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92" y="203865"/>
            <a:ext cx="953659" cy="1048166"/>
          </a:xfrm>
          <a:custGeom>
            <a:avLst/>
            <a:gdLst/>
            <a:ahLst/>
            <a:cxnLst/>
            <a:rect l="l" t="t" r="r" b="b"/>
            <a:pathLst>
              <a:path w="953659" h="1048166">
                <a:moveTo>
                  <a:pt x="0" y="0"/>
                </a:moveTo>
                <a:lnTo>
                  <a:pt x="953659" y="0"/>
                </a:lnTo>
                <a:lnTo>
                  <a:pt x="953659" y="1048166"/>
                </a:lnTo>
                <a:lnTo>
                  <a:pt x="0" y="104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0747" y="1637071"/>
            <a:ext cx="4099833" cy="3506429"/>
            <a:chOff x="0" y="0"/>
            <a:chExt cx="1079792" cy="923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9792" cy="923504"/>
            </a:xfrm>
            <a:custGeom>
              <a:avLst/>
              <a:gdLst/>
              <a:ahLst/>
              <a:cxnLst/>
              <a:rect l="l" t="t" r="r" b="b"/>
              <a:pathLst>
                <a:path w="1079792" h="923504">
                  <a:moveTo>
                    <a:pt x="0" y="0"/>
                  </a:moveTo>
                  <a:lnTo>
                    <a:pt x="1079792" y="0"/>
                  </a:lnTo>
                  <a:lnTo>
                    <a:pt x="1079792" y="923504"/>
                  </a:lnTo>
                  <a:lnTo>
                    <a:pt x="0" y="92350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79792" cy="971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7051" y="1463995"/>
            <a:ext cx="1503687" cy="1009183"/>
            <a:chOff x="0" y="0"/>
            <a:chExt cx="396033" cy="265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6033" cy="265793"/>
            </a:xfrm>
            <a:custGeom>
              <a:avLst/>
              <a:gdLst/>
              <a:ahLst/>
              <a:cxnLst/>
              <a:rect l="l" t="t" r="r" b="b"/>
              <a:pathLst>
                <a:path w="396033" h="265793">
                  <a:moveTo>
                    <a:pt x="0" y="0"/>
                  </a:moveTo>
                  <a:lnTo>
                    <a:pt x="396033" y="0"/>
                  </a:lnTo>
                  <a:lnTo>
                    <a:pt x="396033" y="265793"/>
                  </a:lnTo>
                  <a:lnTo>
                    <a:pt x="0" y="265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6033" cy="313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53828" y="2234424"/>
            <a:ext cx="14178809" cy="6169737"/>
          </a:xfrm>
          <a:custGeom>
            <a:avLst/>
            <a:gdLst/>
            <a:ahLst/>
            <a:cxnLst/>
            <a:rect l="l" t="t" r="r" b="b"/>
            <a:pathLst>
              <a:path w="14178809" h="6169737">
                <a:moveTo>
                  <a:pt x="0" y="0"/>
                </a:moveTo>
                <a:lnTo>
                  <a:pt x="14178809" y="0"/>
                </a:lnTo>
                <a:lnTo>
                  <a:pt x="14178809" y="6169737"/>
                </a:lnTo>
                <a:lnTo>
                  <a:pt x="0" y="616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15693" y="796289"/>
            <a:ext cx="12059653" cy="50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54">
                <a:solidFill>
                  <a:srgbClr val="000000"/>
                </a:solidFill>
                <a:latin typeface="League Spartan Bold"/>
              </a:rPr>
              <a:t>RISK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0747" y="8636364"/>
            <a:ext cx="13737047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45" lvl="1" indent="-275272" algn="ctr">
              <a:lnSpc>
                <a:spcPts val="3569"/>
              </a:lnSpc>
              <a:buFont typeface="Arial"/>
              <a:buChar char="•"/>
            </a:pPr>
            <a:r>
              <a:rPr lang="en-US" sz="2550" spc="51">
                <a:solidFill>
                  <a:srgbClr val="000000"/>
                </a:solidFill>
                <a:latin typeface="Kollektif Bold"/>
              </a:rPr>
              <a:t>Prioritizing the integrity of user data through robust security measures, including Firebase authentication.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60747" y="1637071"/>
            <a:ext cx="667591" cy="683706"/>
            <a:chOff x="0" y="0"/>
            <a:chExt cx="175826" cy="1800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5826" cy="180071"/>
            </a:xfrm>
            <a:custGeom>
              <a:avLst/>
              <a:gdLst/>
              <a:ahLst/>
              <a:cxnLst/>
              <a:rect l="l" t="t" r="r" b="b"/>
              <a:pathLst>
                <a:path w="175826" h="180071">
                  <a:moveTo>
                    <a:pt x="0" y="0"/>
                  </a:moveTo>
                  <a:lnTo>
                    <a:pt x="175826" y="0"/>
                  </a:lnTo>
                  <a:lnTo>
                    <a:pt x="175826" y="180071"/>
                  </a:lnTo>
                  <a:lnTo>
                    <a:pt x="0" y="1800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5826" cy="22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Custom</PresentationFormat>
  <Paragraphs>127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League Spartan Bold</vt:lpstr>
      <vt:lpstr>Open Sans Italics</vt:lpstr>
      <vt:lpstr>Kollektif Bold</vt:lpstr>
      <vt:lpstr>Kollektif</vt:lpstr>
      <vt:lpstr>League Spartan</vt:lpstr>
      <vt:lpstr>Open Sans Bold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Crypto-currency tracker web-application</dc:title>
  <cp:lastModifiedBy>riddh</cp:lastModifiedBy>
  <cp:revision>2</cp:revision>
  <dcterms:created xsi:type="dcterms:W3CDTF">2006-08-16T00:00:00Z</dcterms:created>
  <dcterms:modified xsi:type="dcterms:W3CDTF">2024-01-02T21:04:57Z</dcterms:modified>
  <dc:identifier>DAF4vRy6TXg</dc:identifier>
</cp:coreProperties>
</file>